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7" r:id="rId3"/>
    <p:sldId id="265" r:id="rId4"/>
    <p:sldId id="266" r:id="rId5"/>
    <p:sldId id="269" r:id="rId6"/>
    <p:sldId id="270" r:id="rId7"/>
    <p:sldId id="264" r:id="rId8"/>
    <p:sldId id="260" r:id="rId9"/>
    <p:sldId id="261" r:id="rId10"/>
    <p:sldId id="271" r:id="rId11"/>
    <p:sldId id="272" r:id="rId12"/>
    <p:sldId id="262" r:id="rId13"/>
    <p:sldId id="263" r:id="rId14"/>
    <p:sldId id="277" r:id="rId15"/>
    <p:sldId id="278" r:id="rId16"/>
    <p:sldId id="274" r:id="rId17"/>
    <p:sldId id="275" r:id="rId18"/>
    <p:sldId id="27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000"/>
    <a:srgbClr val="CC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6623A-6E8D-43F7-BB62-50A593180FDC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8BCAA-876F-4731-8382-6061AD40B43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one screenshot for </a:t>
            </a:r>
            <a:r>
              <a:rPr lang="en-US" dirty="0" err="1" smtClean="0"/>
              <a:t>ans</a:t>
            </a:r>
            <a:r>
              <a:rPr lang="en-US" dirty="0" smtClean="0"/>
              <a:t> written </a:t>
            </a:r>
            <a:r>
              <a:rPr lang="en-US" dirty="0" err="1" smtClean="0"/>
              <a:t>eg</a:t>
            </a:r>
            <a:r>
              <a:rPr lang="en-US" dirty="0" smtClean="0"/>
              <a:t>- I don’t know the ans.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8BCAA-876F-4731-8382-6061AD40B437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3D8FF-7F26-44FE-9395-CA86B52FCE92}" type="datetimeFigureOut">
              <a:rPr lang="en-IN" smtClean="0"/>
              <a:pPr/>
              <a:t>23-09-2017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FA91-5C96-4D17-91F7-58F473F9708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stressed person cartoon"/>
          <p:cNvPicPr>
            <a:picLocks noChangeAspect="1" noChangeArrowheads="1"/>
          </p:cNvPicPr>
          <p:nvPr/>
        </p:nvPicPr>
        <p:blipFill>
          <a:blip r:embed="rId2" cstate="print"/>
          <a:srcRect l="20357"/>
          <a:stretch>
            <a:fillRect/>
          </a:stretch>
        </p:blipFill>
        <p:spPr bwMode="auto">
          <a:xfrm>
            <a:off x="0" y="332656"/>
            <a:ext cx="4932039" cy="61926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288009" y="404664"/>
            <a:ext cx="6011581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NO need to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Stress about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Getting a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Good 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Evaluator</a:t>
            </a:r>
          </a:p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anymore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doni MT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659" y="1628800"/>
            <a:ext cx="897534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The following procedure</a:t>
            </a:r>
          </a:p>
          <a:p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Is applied to each</a:t>
            </a: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 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 </a:t>
            </a:r>
            <a:r>
              <a:rPr lang="en-US" sz="5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bank and student answer</a:t>
            </a:r>
            <a:endParaRPr lang="en-US" sz="5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37" y="1"/>
            <a:ext cx="827201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5" descr="C:\Users\cheha_000.VAIO\Downloads\WhatsApp Image 2017-09-20 at 20.53.39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52900" cy="508518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17985" y="5229200"/>
            <a:ext cx="59765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Answer bank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 descr="C:\Users\cheha_000.VAIO\Downloads\WhatsApp Image 2017-09-20 at 20.53.39 (4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635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6673" y="5229200"/>
            <a:ext cx="73792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Representing word as a vector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43808" y="4725144"/>
            <a:ext cx="26642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580112" y="4077072"/>
            <a:ext cx="125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boy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7744" y="1700808"/>
            <a:ext cx="1099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girl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3808" y="2636912"/>
            <a:ext cx="0" cy="208823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30014" y="5385990"/>
            <a:ext cx="1213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guy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59632" y="5301208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703836" y="5517232"/>
            <a:ext cx="1396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lady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08104" y="5373216"/>
            <a:ext cx="1800200" cy="12241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2843808" y="4725144"/>
            <a:ext cx="26642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580112" y="4077072"/>
            <a:ext cx="125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boy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744" y="1700808"/>
            <a:ext cx="1099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girl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43808" y="2636912"/>
            <a:ext cx="0" cy="208823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0112" y="3068960"/>
            <a:ext cx="1213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guy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5564" y="332656"/>
            <a:ext cx="1396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lady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3808" y="3933056"/>
            <a:ext cx="2736304" cy="7920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43808" y="1340768"/>
            <a:ext cx="792088" cy="338437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43808" y="1772816"/>
            <a:ext cx="3384376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508104" y="260648"/>
          <a:ext cx="2232248" cy="288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DIRECTION</a:t>
                      </a:r>
                      <a:endParaRPr lang="en-IN" sz="2800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i</a:t>
                      </a:r>
                      <a:endParaRPr lang="en-IN" sz="2800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j</a:t>
                      </a:r>
                      <a:endParaRPr lang="en-IN" sz="2800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k</a:t>
                      </a:r>
                      <a:endParaRPr lang="en-IN" sz="2800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 smtClean="0"/>
                        <a:t>l</a:t>
                      </a:r>
                      <a:endParaRPr lang="en-IN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211960" y="3284984"/>
            <a:ext cx="460851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Each 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sentence can be represented as </a:t>
            </a:r>
            <a:r>
              <a:rPr lang="en-US" sz="4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</a:t>
            </a:r>
            <a:endParaRPr lang="en-US" sz="4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endParaRPr lang="en-US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00200" y="260648"/>
          <a:ext cx="3888432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1944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WORD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TFIDF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BOY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a=0.0150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GIRL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b=0.0234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GUY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c=0.0456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LADY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d=0.0352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23528" y="3140968"/>
            <a:ext cx="3528392" cy="3528392"/>
            <a:chOff x="0" y="2190254"/>
            <a:chExt cx="4120603" cy="466774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74086" y="6582742"/>
              <a:ext cx="26642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373667" y="5934670"/>
              <a:ext cx="7264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dl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3558406"/>
              <a:ext cx="6960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err="1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ai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74086" y="4494510"/>
              <a:ext cx="0" cy="20882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313972" y="4926558"/>
              <a:ext cx="8066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ck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17664" y="2190254"/>
              <a:ext cx="73289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err="1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bj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74086" y="5790654"/>
              <a:ext cx="2736304" cy="7920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74086" y="3198366"/>
              <a:ext cx="792088" cy="33843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74086" y="3630414"/>
              <a:ext cx="3384376" cy="295232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7693"/>
            <a:ext cx="9144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SIMILARITY is calculated by formula:</a:t>
            </a:r>
            <a:endParaRPr lang="en-US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lvl="1"/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6" name="Picture 2" descr="Image result for cosine similarity formul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29965"/>
            <a:ext cx="5210175" cy="154305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22720" y="3356993"/>
            <a:ext cx="9021280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Where,</a:t>
            </a:r>
          </a:p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x=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ai+bj+ck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+…)=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student answer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y=(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di+ej+fk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+…) </a:t>
            </a:r>
          </a:p>
          <a:p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=one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from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bank</a:t>
            </a:r>
          </a:p>
          <a:p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00192" y="3284984"/>
            <a:ext cx="208823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00192" y="1772816"/>
            <a:ext cx="1584176" cy="151216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12360" y="1268760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x</a:t>
            </a:r>
            <a:endParaRPr lang="en-IN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8424" y="2996952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</a:t>
            </a:r>
            <a:endParaRPr lang="en-IN"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2852936"/>
            <a:ext cx="8883953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both words are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EXACT SAME.</a:t>
            </a:r>
            <a:endParaRPr lang="en-US" sz="4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If a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SYNONYM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is used in the </a:t>
            </a:r>
            <a:r>
              <a:rPr lang="en-US" sz="4400" b="1" dirty="0" smtClean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SAME SENSE</a:t>
            </a:r>
            <a:r>
              <a:rPr lang="en-US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as the word in correct ans.(POS)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88640"/>
            <a:ext cx="9144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calculating dot product </a:t>
            </a:r>
            <a:r>
              <a:rPr lang="en-US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x.y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we consider two 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words </a:t>
            </a:r>
            <a:r>
              <a:rPr lang="en-US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have same directional vector if:</a:t>
            </a:r>
            <a:endParaRPr lang="en-IN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836712"/>
            <a:ext cx="855069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Cosine 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similarity of the student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is calculated with each answer in the answer bank.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581128"/>
            <a:ext cx="88204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Most appropriate similarity measure is chosen.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6" name="Picture 4" descr="Image result for long queue of students"/>
          <p:cNvPicPr>
            <a:picLocks noChangeAspect="1" noChangeArrowheads="1"/>
          </p:cNvPicPr>
          <p:nvPr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-1" y="0"/>
            <a:ext cx="9170509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861048"/>
            <a:ext cx="89693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No more long </a:t>
            </a:r>
          </a:p>
          <a:p>
            <a:pPr algn="ctr"/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queues for revaluation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mage result for brick backgrou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1153347" y="-285800"/>
            <a:ext cx="7990653" cy="6235080"/>
            <a:chOff x="251520" y="0"/>
            <a:chExt cx="7990653" cy="6235080"/>
          </a:xfrm>
        </p:grpSpPr>
        <p:pic>
          <p:nvPicPr>
            <p:cNvPr id="8194" name="Picture 2" descr="Image result for white education background"/>
            <p:cNvPicPr>
              <a:picLocks noChangeAspect="1" noChangeArrowheads="1"/>
            </p:cNvPicPr>
            <p:nvPr/>
          </p:nvPicPr>
          <p:blipFill>
            <a:blip r:embed="rId4" cstate="print">
              <a:lum contrast="-30000"/>
            </a:blip>
            <a:srcRect/>
            <a:stretch>
              <a:fillRect/>
            </a:stretch>
          </p:blipFill>
          <p:spPr bwMode="auto">
            <a:xfrm rot="21202470">
              <a:off x="474553" y="1636372"/>
              <a:ext cx="6040091" cy="4598708"/>
            </a:xfrm>
            <a:prstGeom prst="rect">
              <a:avLst/>
            </a:prstGeom>
            <a:noFill/>
          </p:spPr>
        </p:pic>
        <p:pic>
          <p:nvPicPr>
            <p:cNvPr id="3076" name="Picture 4" descr="Image result for red pen cir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17938" r="4329" b="18679"/>
            <a:stretch>
              <a:fillRect/>
            </a:stretch>
          </p:blipFill>
          <p:spPr bwMode="auto">
            <a:xfrm>
              <a:off x="251520" y="1787616"/>
              <a:ext cx="6576298" cy="4217295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 rot="21494699">
              <a:off x="936130" y="3491090"/>
              <a:ext cx="4092191" cy="2448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Check</a:t>
              </a:r>
              <a:endParaRPr lang="en-IN" sz="13800" dirty="0">
                <a:solidFill>
                  <a:srgbClr val="7030A0"/>
                </a:solidFill>
              </a:endParaRPr>
            </a:p>
          </p:txBody>
        </p:sp>
        <p:pic>
          <p:nvPicPr>
            <p:cNvPr id="3074" name="Picture 2" descr="Image result for tick mark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21466552">
              <a:off x="3633762" y="0"/>
              <a:ext cx="4608411" cy="4460854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 rot="21386723">
              <a:off x="2137829" y="2016032"/>
              <a:ext cx="4743975" cy="292490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6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Brush Script MT" pitchFamily="66" charset="0"/>
                </a:rPr>
                <a:t>Real</a:t>
              </a:r>
              <a:endParaRPr lang="en-US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itchFamily="66" charset="0"/>
              </a:endParaRPr>
            </a:p>
          </p:txBody>
        </p:sp>
      </p:grpSp>
      <p:sp>
        <p:nvSpPr>
          <p:cNvPr id="8196" name="AutoShape 4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98" name="AutoShape 6" descr="Image result for brick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AEAAQAAAAAAAAbbAAAAJDBjYjZjNjNlLWQ1MTMtNGM2Ni05ZDlkLWI3ZWE5NDE3NzIzNg.jpg"/>
          <p:cNvPicPr>
            <a:picLocks noChangeAspect="1"/>
          </p:cNvPicPr>
          <p:nvPr/>
        </p:nvPicPr>
        <p:blipFill>
          <a:blip r:embed="rId2" cstate="print">
            <a:lum bright="30000"/>
          </a:blip>
          <a:srcRect l="5964" t="20090" r="15821"/>
          <a:stretch>
            <a:fillRect/>
          </a:stretch>
        </p:blipFill>
        <p:spPr>
          <a:xfrm>
            <a:off x="0" y="-27384"/>
            <a:ext cx="9177332" cy="53732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4941168"/>
            <a:ext cx="4644008" cy="1484784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Arial Black" pitchFamily="34" charset="0"/>
              </a:rPr>
              <a:t>No more revaluation required</a:t>
            </a:r>
          </a:p>
          <a:p>
            <a:r>
              <a:rPr lang="en-US" sz="2400" b="1" dirty="0" smtClean="0">
                <a:latin typeface="Arial Black" pitchFamily="34" charset="0"/>
              </a:rPr>
              <a:t>Be rest assured that checking is uniform and correctly done</a:t>
            </a:r>
            <a:endParaRPr lang="en-IN" sz="2400" b="1" dirty="0">
              <a:latin typeface="Arial Black" pitchFamily="34" charset="0"/>
            </a:endParaRPr>
          </a:p>
        </p:txBody>
      </p:sp>
      <p:pic>
        <p:nvPicPr>
          <p:cNvPr id="6" name="Picture 5" descr="AAEAAQAAAAAAAAbbAAAAJDBjYjZjNjNlLWQ1MTMtNGM2Ni05ZDlkLWI3ZWE5NDE3NzIzNg.jpg"/>
          <p:cNvPicPr>
            <a:picLocks noChangeAspect="1"/>
          </p:cNvPicPr>
          <p:nvPr/>
        </p:nvPicPr>
        <p:blipFill>
          <a:blip r:embed="rId2" cstate="print">
            <a:lum bright="10000"/>
          </a:blip>
          <a:srcRect l="5964" t="20090" r="15821" b="40287"/>
          <a:stretch>
            <a:fillRect/>
          </a:stretch>
        </p:blipFill>
        <p:spPr>
          <a:xfrm>
            <a:off x="3180" y="-27384"/>
            <a:ext cx="9177332" cy="2664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636913"/>
            <a:ext cx="500404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500" b="1" dirty="0" smtClean="0">
                <a:latin typeface="Arial Black" pitchFamily="34" charset="0"/>
              </a:rPr>
              <a:t>To provide an automated subjective answer evaluation </a:t>
            </a:r>
            <a:r>
              <a:rPr lang="en-US" sz="2500" b="1" dirty="0" smtClean="0">
                <a:latin typeface="Arial Black" pitchFamily="34" charset="0"/>
              </a:rPr>
              <a:t>system.</a:t>
            </a:r>
          </a:p>
          <a:p>
            <a:pPr>
              <a:buFont typeface="Arial" pitchFamily="34" charset="0"/>
              <a:buChar char="•"/>
            </a:pPr>
            <a:r>
              <a:rPr lang="en-US" sz="2500" b="1" dirty="0" smtClean="0">
                <a:latin typeface="Arial Black" pitchFamily="34" charset="0"/>
              </a:rPr>
              <a:t>Unbiased </a:t>
            </a:r>
            <a:r>
              <a:rPr lang="en-US" sz="2500" b="1" dirty="0" smtClean="0">
                <a:latin typeface="Arial Black" pitchFamily="34" charset="0"/>
              </a:rPr>
              <a:t>and </a:t>
            </a:r>
            <a:r>
              <a:rPr lang="en-US" sz="2500" b="1" dirty="0" smtClean="0">
                <a:latin typeface="Arial Black" pitchFamily="34" charset="0"/>
              </a:rPr>
              <a:t>uniform</a:t>
            </a:r>
          </a:p>
          <a:p>
            <a:r>
              <a:rPr lang="en-US" sz="2500" b="1" dirty="0" smtClean="0">
                <a:latin typeface="Arial Black" pitchFamily="34" charset="0"/>
              </a:rPr>
              <a:t> </a:t>
            </a:r>
            <a:r>
              <a:rPr lang="en-US" sz="2500" b="1" dirty="0" smtClean="0">
                <a:latin typeface="Arial Black" pitchFamily="34" charset="0"/>
              </a:rPr>
              <a:t>for all </a:t>
            </a:r>
            <a:r>
              <a:rPr lang="en-US" sz="2500" b="1" dirty="0" smtClean="0">
                <a:latin typeface="Arial Black" pitchFamily="34" charset="0"/>
              </a:rPr>
              <a:t>students.</a:t>
            </a:r>
          </a:p>
          <a:p>
            <a:pPr>
              <a:buFont typeface="Arial" pitchFamily="34" charset="0"/>
              <a:buChar char="•"/>
            </a:pPr>
            <a:r>
              <a:rPr lang="en-US" sz="2500" b="1" dirty="0" smtClean="0">
                <a:latin typeface="Arial Black" pitchFamily="34" charset="0"/>
              </a:rPr>
              <a:t>Purely </a:t>
            </a:r>
            <a:r>
              <a:rPr lang="en-US" sz="2500" b="1" dirty="0" smtClean="0">
                <a:latin typeface="Arial Black" pitchFamily="34" charset="0"/>
              </a:rPr>
              <a:t>based on </a:t>
            </a:r>
            <a:r>
              <a:rPr lang="en-US" sz="2500" b="1" dirty="0" smtClean="0">
                <a:latin typeface="Arial Black" pitchFamily="34" charset="0"/>
              </a:rPr>
              <a:t>content,</a:t>
            </a:r>
            <a:endParaRPr lang="en-US" sz="2500" b="1" dirty="0" smtClean="0">
              <a:latin typeface="Arial Black" pitchFamily="34" charset="0"/>
            </a:endParaRPr>
          </a:p>
          <a:p>
            <a:r>
              <a:rPr lang="en-US" sz="2500" b="1" dirty="0" smtClean="0">
                <a:latin typeface="Arial Black" pitchFamily="34" charset="0"/>
              </a:rPr>
              <a:t>not </a:t>
            </a:r>
            <a:r>
              <a:rPr lang="en-US" sz="2500" b="1" dirty="0" smtClean="0">
                <a:latin typeface="Arial Black" pitchFamily="34" charset="0"/>
              </a:rPr>
              <a:t>affected by </a:t>
            </a:r>
            <a:r>
              <a:rPr lang="en-US" sz="2500" b="1" dirty="0" smtClean="0">
                <a:latin typeface="Arial Black" pitchFamily="34" charset="0"/>
              </a:rPr>
              <a:t>different types </a:t>
            </a:r>
            <a:r>
              <a:rPr lang="en-US" sz="2500" b="1" dirty="0" smtClean="0">
                <a:latin typeface="Arial Black" pitchFamily="34" charset="0"/>
              </a:rPr>
              <a:t>of evaluators-strictness, mood, circumstances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erson thinking cartoon"/>
          <p:cNvPicPr>
            <a:picLocks noChangeAspect="1" noChangeArrowheads="1"/>
          </p:cNvPicPr>
          <p:nvPr/>
        </p:nvPicPr>
        <p:blipFill>
          <a:blip r:embed="rId2" cstate="print"/>
          <a:srcRect r="9881"/>
          <a:stretch>
            <a:fillRect/>
          </a:stretch>
        </p:blipFill>
        <p:spPr bwMode="auto">
          <a:xfrm>
            <a:off x="2339752" y="404664"/>
            <a:ext cx="6768752" cy="643391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" y="548680"/>
            <a:ext cx="5580112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So how does </a:t>
            </a:r>
          </a:p>
          <a:p>
            <a:pPr algn="ctr"/>
            <a:r>
              <a:rPr lang="en-US" sz="8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this work?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2589" y="404664"/>
            <a:ext cx="4442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Key concepts</a:t>
            </a:r>
          </a:p>
        </p:txBody>
      </p:sp>
      <p:sp>
        <p:nvSpPr>
          <p:cNvPr id="27652" name="AutoShape 4" descr="Image result for answ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755576" y="2564904"/>
            <a:ext cx="3744416" cy="3312368"/>
            <a:chOff x="971600" y="2348880"/>
            <a:chExt cx="3189230" cy="2881305"/>
          </a:xfrm>
        </p:grpSpPr>
        <p:pic>
          <p:nvPicPr>
            <p:cNvPr id="27650" name="Picture 2" descr="Image result for answer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/>
          <p:cNvSpPr txBox="1"/>
          <p:nvPr/>
        </p:nvSpPr>
        <p:spPr>
          <a:xfrm rot="20769593">
            <a:off x="1405938" y="3046829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Correct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32040" y="2420888"/>
            <a:ext cx="3765294" cy="3384376"/>
            <a:chOff x="971600" y="2348880"/>
            <a:chExt cx="3189230" cy="2881305"/>
          </a:xfrm>
        </p:grpSpPr>
        <p:pic>
          <p:nvPicPr>
            <p:cNvPr id="14" name="Picture 2" descr="Image result for answer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600" y="2348880"/>
              <a:ext cx="3189230" cy="2881305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 rot="20984164">
              <a:off x="1512031" y="2807964"/>
              <a:ext cx="1727452" cy="563421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59833" y="2708921"/>
              <a:ext cx="504055" cy="475032"/>
            </a:xfrm>
            <a:custGeom>
              <a:avLst/>
              <a:gdLst>
                <a:gd name="connsiteX0" fmla="*/ 4689 w 326721"/>
                <a:gd name="connsiteY0" fmla="*/ 359305 h 420229"/>
                <a:gd name="connsiteX1" fmla="*/ 46893 w 326721"/>
                <a:gd name="connsiteY1" fmla="*/ 387440 h 420229"/>
                <a:gd name="connsiteX2" fmla="*/ 243840 w 326721"/>
                <a:gd name="connsiteY2" fmla="*/ 387440 h 420229"/>
                <a:gd name="connsiteX3" fmla="*/ 257908 w 326721"/>
                <a:gd name="connsiteY3" fmla="*/ 106086 h 420229"/>
                <a:gd name="connsiteX4" fmla="*/ 215705 w 326721"/>
                <a:gd name="connsiteY4" fmla="*/ 77951 h 420229"/>
                <a:gd name="connsiteX5" fmla="*/ 159434 w 326721"/>
                <a:gd name="connsiteY5" fmla="*/ 7612 h 420229"/>
                <a:gd name="connsiteX6" fmla="*/ 46893 w 326721"/>
                <a:gd name="connsiteY6" fmla="*/ 21680 h 420229"/>
                <a:gd name="connsiteX7" fmla="*/ 18757 w 326721"/>
                <a:gd name="connsiteY7" fmla="*/ 106086 h 420229"/>
                <a:gd name="connsiteX8" fmla="*/ 4689 w 326721"/>
                <a:gd name="connsiteY8" fmla="*/ 359305 h 42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21" h="420229">
                  <a:moveTo>
                    <a:pt x="4689" y="359305"/>
                  </a:moveTo>
                  <a:cubicBezTo>
                    <a:pt x="9378" y="406197"/>
                    <a:pt x="31770" y="379879"/>
                    <a:pt x="46893" y="387440"/>
                  </a:cubicBezTo>
                  <a:cubicBezTo>
                    <a:pt x="112472" y="420229"/>
                    <a:pt x="164305" y="394671"/>
                    <a:pt x="243840" y="387440"/>
                  </a:cubicBezTo>
                  <a:cubicBezTo>
                    <a:pt x="326721" y="304562"/>
                    <a:pt x="304786" y="340475"/>
                    <a:pt x="257908" y="106086"/>
                  </a:cubicBezTo>
                  <a:cubicBezTo>
                    <a:pt x="254592" y="89507"/>
                    <a:pt x="228907" y="88513"/>
                    <a:pt x="215705" y="77951"/>
                  </a:cubicBezTo>
                  <a:cubicBezTo>
                    <a:pt x="187068" y="55042"/>
                    <a:pt x="180325" y="38949"/>
                    <a:pt x="159434" y="7612"/>
                  </a:cubicBezTo>
                  <a:cubicBezTo>
                    <a:pt x="121920" y="12301"/>
                    <a:pt x="77865" y="0"/>
                    <a:pt x="46893" y="21680"/>
                  </a:cubicBezTo>
                  <a:cubicBezTo>
                    <a:pt x="22597" y="38687"/>
                    <a:pt x="18757" y="106086"/>
                    <a:pt x="18757" y="106086"/>
                  </a:cubicBezTo>
                  <a:cubicBezTo>
                    <a:pt x="1812" y="326369"/>
                    <a:pt x="0" y="312413"/>
                    <a:pt x="4689" y="359305"/>
                  </a:cubicBez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/>
          <p:cNvSpPr txBox="1"/>
          <p:nvPr/>
        </p:nvSpPr>
        <p:spPr>
          <a:xfrm rot="20769593">
            <a:off x="5518840" y="2981272"/>
            <a:ext cx="25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Student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769593">
            <a:off x="1765978" y="4080005"/>
            <a:ext cx="247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Bank</a:t>
            </a:r>
            <a:endParaRPr lang="en-IN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5816" y="260648"/>
            <a:ext cx="3215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115616" y="1412776"/>
            <a:ext cx="6984776" cy="5184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1640" y="2204864"/>
            <a:ext cx="652524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IN" sz="6600" dirty="0" smtClean="0"/>
              <a:t>Q1.Explain the </a:t>
            </a:r>
          </a:p>
          <a:p>
            <a:pPr algn="ctr">
              <a:buNone/>
            </a:pPr>
            <a:r>
              <a:rPr lang="en-IN" sz="6600" dirty="0" smtClean="0"/>
              <a:t>process</a:t>
            </a:r>
          </a:p>
          <a:p>
            <a:pPr algn="ctr">
              <a:buNone/>
            </a:pPr>
            <a:r>
              <a:rPr lang="en-IN" sz="6600" dirty="0" smtClean="0"/>
              <a:t> of photosynthesis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0"/>
            <a:ext cx="8665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Correct answer database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978120"/>
            <a:ext cx="9072000" cy="5099760"/>
            <a:chOff x="0" y="978120"/>
            <a:chExt cx="9072000" cy="5099760"/>
          </a:xfrm>
        </p:grpSpPr>
        <p:pic>
          <p:nvPicPr>
            <p:cNvPr id="11" name="Picture 10"/>
            <p:cNvPicPr/>
            <p:nvPr/>
          </p:nvPicPr>
          <p:blipFill>
            <a:blip r:embed="rId2" cstate="print"/>
            <a:stretch/>
          </p:blipFill>
          <p:spPr>
            <a:xfrm>
              <a:off x="0" y="978120"/>
              <a:ext cx="9072000" cy="509976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2" name="Curved Connector 21"/>
            <p:cNvCxnSpPr/>
            <p:nvPr/>
          </p:nvCxnSpPr>
          <p:spPr>
            <a:xfrm rot="16200000" flipH="1">
              <a:off x="183032" y="3549869"/>
              <a:ext cx="1747818" cy="1178795"/>
            </a:xfrm>
            <a:prstGeom prst="curvedConnector3">
              <a:avLst>
                <a:gd name="adj1" fmla="val 17805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591804" y="4725144"/>
              <a:ext cx="436375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Question Number</a:t>
              </a:r>
              <a:endParaRPr lang="en-US" sz="4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536" y="2996952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5536" y="2060848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5536" y="1628800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 cstate="print"/>
          <a:stretch/>
        </p:blipFill>
        <p:spPr>
          <a:xfrm>
            <a:off x="0" y="936000"/>
            <a:ext cx="9221400" cy="51840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63688" y="0"/>
            <a:ext cx="5586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Student answer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556792"/>
            <a:ext cx="153084" cy="32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urved Connector 21"/>
          <p:cNvCxnSpPr/>
          <p:nvPr/>
        </p:nvCxnSpPr>
        <p:spPr>
          <a:xfrm rot="16200000" flipH="1">
            <a:off x="147028" y="2309355"/>
            <a:ext cx="1747818" cy="9627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65294" y="3520634"/>
            <a:ext cx="59820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Ans</a:t>
            </a:r>
            <a:r>
              <a:rPr lang="en-US" sz="4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to Question Number</a:t>
            </a:r>
            <a:endParaRPr lang="en-US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263</Words>
  <Application>Microsoft Office PowerPoint</Application>
  <PresentationFormat>On-screen Show (4:3)</PresentationFormat>
  <Paragraphs>79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Chehak Nayar</dc:creator>
  <cp:lastModifiedBy>Chehak Nayar</cp:lastModifiedBy>
  <cp:revision>6</cp:revision>
  <dcterms:created xsi:type="dcterms:W3CDTF">2017-09-20T15:44:36Z</dcterms:created>
  <dcterms:modified xsi:type="dcterms:W3CDTF">2017-09-23T07:24:30Z</dcterms:modified>
</cp:coreProperties>
</file>